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87" r:id="rId4"/>
    <p:sldId id="273" r:id="rId5"/>
    <p:sldId id="274" r:id="rId6"/>
    <p:sldId id="275" r:id="rId7"/>
    <p:sldId id="276" r:id="rId8"/>
    <p:sldId id="260" r:id="rId9"/>
    <p:sldId id="261" r:id="rId10"/>
    <p:sldId id="262" r:id="rId11"/>
    <p:sldId id="263" r:id="rId12"/>
    <p:sldId id="264" r:id="rId13"/>
    <p:sldId id="279" r:id="rId14"/>
    <p:sldId id="280" r:id="rId15"/>
    <p:sldId id="269" r:id="rId16"/>
    <p:sldId id="270" r:id="rId17"/>
    <p:sldId id="281" r:id="rId18"/>
    <p:sldId id="271" r:id="rId19"/>
    <p:sldId id="282" r:id="rId20"/>
    <p:sldId id="265" r:id="rId21"/>
    <p:sldId id="283" r:id="rId22"/>
    <p:sldId id="284" r:id="rId23"/>
    <p:sldId id="285"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6BD940B-6DCE-4394-8859-7AB281738CD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DF30-2E58-48A8-B94A-5F4D33EB734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D940B-6DCE-4394-8859-7AB281738CD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D940B-6DCE-4394-8859-7AB281738CDD}" type="datetimeFigureOut">
              <a:rPr lang="en-US" smtClean="0"/>
              <a:pPr/>
              <a:t>12/2/2012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D940B-6DCE-4394-8859-7AB281738CD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BD940B-6DCE-4394-8859-7AB281738CD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DF30-2E58-48A8-B94A-5F4D33EB73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D940B-6DCE-4394-8859-7AB281738CD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BD940B-6DCE-4394-8859-7AB281738CDD}"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BD940B-6DCE-4394-8859-7AB281738CDD}"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D940B-6DCE-4394-8859-7AB281738CDD}"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32DF30-2E58-48A8-B94A-5F4D33EB73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BD940B-6DCE-4394-8859-7AB281738CD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2DF30-2E58-48A8-B94A-5F4D33EB734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6BD940B-6DCE-4394-8859-7AB281738CDD}" type="datetimeFigureOut">
              <a:rPr lang="en-US" smtClean="0"/>
              <a:pPr/>
              <a:t>12/2/2012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132DF30-2E58-48A8-B94A-5F4D33EB73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6BD940B-6DCE-4394-8859-7AB281738CDD}" type="datetimeFigureOut">
              <a:rPr lang="en-US" smtClean="0"/>
              <a:pPr/>
              <a:t>12/2/2012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132DF30-2E58-48A8-B94A-5F4D33EB73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American Nurses Association (ANA)</a:t>
            </a:r>
            <a:endParaRPr lang="en-US" dirty="0"/>
          </a:p>
        </p:txBody>
      </p:sp>
      <p:sp>
        <p:nvSpPr>
          <p:cNvPr id="3" name="Subtitle 2"/>
          <p:cNvSpPr>
            <a:spLocks noGrp="1"/>
          </p:cNvSpPr>
          <p:nvPr>
            <p:ph type="subTitle" idx="1"/>
          </p:nvPr>
        </p:nvSpPr>
        <p:spPr/>
        <p:txBody>
          <a:bodyPr>
            <a:normAutofit/>
          </a:bodyPr>
          <a:lstStyle/>
          <a:p>
            <a:r>
              <a:rPr lang="en-US" dirty="0" smtClean="0"/>
              <a:t>Created by: Katie Lewandowski, Charles Dietrich, Brianna Hall, and Elizabeth Mitchell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 cont. </a:t>
            </a:r>
            <a:endParaRPr lang="en-US" dirty="0"/>
          </a:p>
        </p:txBody>
      </p:sp>
      <p:sp>
        <p:nvSpPr>
          <p:cNvPr id="3" name="Content Placeholder 2"/>
          <p:cNvSpPr>
            <a:spLocks noGrp="1"/>
          </p:cNvSpPr>
          <p:nvPr>
            <p:ph idx="1"/>
          </p:nvPr>
        </p:nvSpPr>
        <p:spPr/>
        <p:txBody>
          <a:bodyPr/>
          <a:lstStyle/>
          <a:p>
            <a:r>
              <a:rPr lang="en-US" dirty="0" smtClean="0"/>
              <a:t>The ANA works with regulatory agencies in each state to promote the general welfare of nursing. Some of the areas the ANA advocates for in regards to the workplace include:</a:t>
            </a:r>
          </a:p>
          <a:p>
            <a:pPr lvl="1"/>
            <a:r>
              <a:rPr lang="en-US" dirty="0"/>
              <a:t>a</a:t>
            </a:r>
            <a:r>
              <a:rPr lang="en-US" dirty="0" smtClean="0"/>
              <a:t>ppropriate staffing</a:t>
            </a:r>
          </a:p>
          <a:p>
            <a:pPr lvl="1"/>
            <a:r>
              <a:rPr lang="en-US" dirty="0"/>
              <a:t>w</a:t>
            </a:r>
            <a:r>
              <a:rPr lang="en-US" dirty="0" smtClean="0"/>
              <a:t>histleblower protection </a:t>
            </a:r>
          </a:p>
          <a:p>
            <a:pPr lvl="1"/>
            <a:r>
              <a:rPr lang="en-US" dirty="0"/>
              <a:t>s</a:t>
            </a:r>
            <a:r>
              <a:rPr lang="en-US" dirty="0" smtClean="0"/>
              <a:t>exual harassment </a:t>
            </a:r>
            <a:endParaRPr lang="en-US" dirty="0"/>
          </a:p>
        </p:txBody>
      </p:sp>
    </p:spTree>
    <p:extLst>
      <p:ext uri="{BB962C8B-B14F-4D97-AF65-F5344CB8AC3E}">
        <p14:creationId xmlns="" xmlns:p14="http://schemas.microsoft.com/office/powerpoint/2010/main" val="1006025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 cont.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ANA is committed to high standards within nursing by encouraging well-educated and highly skilled nurses. </a:t>
            </a:r>
          </a:p>
          <a:p>
            <a:r>
              <a:rPr lang="en-US" dirty="0" smtClean="0"/>
              <a:t>The ANA has a set of six Standards of Practice  and ten Standards of Professional Performance that represent the minimum skill level each RN should be practicing.</a:t>
            </a:r>
          </a:p>
          <a:p>
            <a:r>
              <a:rPr lang="en-US" dirty="0" smtClean="0"/>
              <a:t>The ANA also works to protect nursing by advocating for expansion of the scope of practice for both RN’s and advance practice nurses. </a:t>
            </a:r>
          </a:p>
        </p:txBody>
      </p:sp>
    </p:spTree>
    <p:extLst>
      <p:ext uri="{BB962C8B-B14F-4D97-AF65-F5344CB8AC3E}">
        <p14:creationId xmlns="" xmlns:p14="http://schemas.microsoft.com/office/powerpoint/2010/main" val="3720748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 cont. </a:t>
            </a:r>
            <a:endParaRPr lang="en-US" dirty="0"/>
          </a:p>
        </p:txBody>
      </p:sp>
      <p:sp>
        <p:nvSpPr>
          <p:cNvPr id="3" name="Content Placeholder 2"/>
          <p:cNvSpPr>
            <a:spLocks noGrp="1"/>
          </p:cNvSpPr>
          <p:nvPr>
            <p:ph idx="1"/>
          </p:nvPr>
        </p:nvSpPr>
        <p:spPr/>
        <p:txBody>
          <a:bodyPr/>
          <a:lstStyle/>
          <a:p>
            <a:r>
              <a:rPr lang="en-US" dirty="0" smtClean="0"/>
              <a:t>A complete list of the current ANA position statements can be found at:</a:t>
            </a:r>
          </a:p>
          <a:p>
            <a:pPr marL="0" indent="0" algn="ctr">
              <a:buNone/>
            </a:pPr>
            <a:endParaRPr lang="en-US" dirty="0" smtClean="0"/>
          </a:p>
          <a:p>
            <a:pPr marL="0" indent="0" algn="ctr">
              <a:buNone/>
            </a:pPr>
            <a:r>
              <a:rPr lang="en-US" dirty="0" smtClean="0"/>
              <a:t>http://nursingworld.org/positionstatements</a:t>
            </a:r>
            <a:endParaRPr lang="en-US" dirty="0"/>
          </a:p>
        </p:txBody>
      </p:sp>
    </p:spTree>
    <p:extLst>
      <p:ext uri="{BB962C8B-B14F-4D97-AF65-F5344CB8AC3E}">
        <p14:creationId xmlns="" xmlns:p14="http://schemas.microsoft.com/office/powerpoint/2010/main" val="265619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ANA’s Definition of Nursing</a:t>
            </a:r>
            <a:endParaRPr lang="en-US" dirty="0"/>
          </a:p>
        </p:txBody>
      </p:sp>
      <p:sp>
        <p:nvSpPr>
          <p:cNvPr id="3" name="Content Placeholder 2"/>
          <p:cNvSpPr>
            <a:spLocks noGrp="1"/>
          </p:cNvSpPr>
          <p:nvPr>
            <p:ph idx="1"/>
          </p:nvPr>
        </p:nvSpPr>
        <p:spPr/>
        <p:txBody>
          <a:bodyPr/>
          <a:lstStyle/>
          <a:p>
            <a:r>
              <a:rPr lang="en-US" dirty="0" smtClean="0"/>
              <a:t>“Nursing is the protection, promotion, and optimization of health and abilities, prevention of illness and injury, alleviation of suffering through the diagnosis and treatment of human response, and advocacy in the care of individuals, families, communities, and populations” (ANA, 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normAutofit/>
          </a:bodyPr>
          <a:lstStyle/>
          <a:p>
            <a:r>
              <a:rPr lang="en-US" dirty="0" smtClean="0"/>
              <a:t>The definition has many different components…</a:t>
            </a:r>
          </a:p>
          <a:p>
            <a:pPr marL="914400" lvl="1" indent="-514350">
              <a:buFont typeface="+mj-lt"/>
              <a:buAutoNum type="arabicPeriod"/>
            </a:pPr>
            <a:r>
              <a:rPr lang="en-US" dirty="0" smtClean="0"/>
              <a:t>Nurses help nurse patients back to health.</a:t>
            </a:r>
          </a:p>
          <a:p>
            <a:pPr marL="914400" lvl="1" indent="-514350">
              <a:buFont typeface="+mj-lt"/>
              <a:buAutoNum type="arabicPeriod"/>
            </a:pPr>
            <a:r>
              <a:rPr lang="en-US" dirty="0" smtClean="0"/>
              <a:t>Nurses can teach to promote a healthy lifestyle and prevention of disease processes.</a:t>
            </a:r>
          </a:p>
          <a:p>
            <a:pPr marL="914400" lvl="1" indent="-514350">
              <a:buFont typeface="+mj-lt"/>
              <a:buAutoNum type="arabicPeriod"/>
            </a:pPr>
            <a:r>
              <a:rPr lang="en-US" dirty="0" smtClean="0"/>
              <a:t>Nurses can use the nursing process to treat a patient holistically.</a:t>
            </a:r>
          </a:p>
          <a:p>
            <a:pPr marL="914400" lvl="1" indent="-514350">
              <a:buFont typeface="+mj-lt"/>
              <a:buAutoNum type="arabicPeriod"/>
            </a:pPr>
            <a:r>
              <a:rPr lang="en-US" dirty="0" smtClean="0"/>
              <a:t>Nurses treat not only a single patient, but also the family and community.</a:t>
            </a:r>
          </a:p>
          <a:p>
            <a:pPr lvl="1"/>
            <a:endParaRPr lang="en-US" dirty="0" smtClean="0"/>
          </a:p>
          <a:p>
            <a:pPr lvl="1"/>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Nurses responsible for? </a:t>
            </a:r>
            <a:endParaRPr lang="en-US" dirty="0"/>
          </a:p>
        </p:txBody>
      </p:sp>
      <p:sp>
        <p:nvSpPr>
          <p:cNvPr id="3" name="Content Placeholder 2"/>
          <p:cNvSpPr>
            <a:spLocks noGrp="1"/>
          </p:cNvSpPr>
          <p:nvPr>
            <p:ph idx="1"/>
          </p:nvPr>
        </p:nvSpPr>
        <p:spPr/>
        <p:txBody>
          <a:bodyPr>
            <a:normAutofit/>
          </a:bodyPr>
          <a:lstStyle/>
          <a:p>
            <a:r>
              <a:rPr lang="en-US" dirty="0" smtClean="0"/>
              <a:t>Nursing assessment and treatment.</a:t>
            </a:r>
          </a:p>
          <a:p>
            <a:r>
              <a:rPr lang="en-US" dirty="0" smtClean="0"/>
              <a:t>Collaborating with a team to establish care.</a:t>
            </a:r>
          </a:p>
          <a:p>
            <a:r>
              <a:rPr lang="en-US" dirty="0" smtClean="0"/>
              <a:t>Give all types of medications.</a:t>
            </a:r>
          </a:p>
          <a:p>
            <a:r>
              <a:rPr lang="en-US" dirty="0" smtClean="0"/>
              <a:t>Provide care to wounded areas.</a:t>
            </a:r>
          </a:p>
          <a:p>
            <a:r>
              <a:rPr lang="en-US" dirty="0" smtClean="0"/>
              <a:t>Make judgments and contact needed team members.</a:t>
            </a:r>
          </a:p>
          <a:p>
            <a:r>
              <a:rPr lang="en-US" dirty="0" smtClean="0"/>
              <a:t>Promote health in the community.</a:t>
            </a:r>
          </a:p>
          <a:p>
            <a:r>
              <a:rPr lang="en-US" dirty="0" smtClean="0"/>
              <a:t>Conduct research and follow evidence based practice (ANA, 2012).</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Nurses are…</a:t>
            </a:r>
            <a:endParaRPr lang="en-US" dirty="0"/>
          </a:p>
        </p:txBody>
      </p:sp>
      <p:sp>
        <p:nvSpPr>
          <p:cNvPr id="3" name="Content Placeholder 2"/>
          <p:cNvSpPr>
            <a:spLocks noGrp="1"/>
          </p:cNvSpPr>
          <p:nvPr>
            <p:ph idx="1"/>
          </p:nvPr>
        </p:nvSpPr>
        <p:spPr/>
        <p:txBody>
          <a:bodyPr>
            <a:normAutofit/>
          </a:bodyPr>
          <a:lstStyle/>
          <a:p>
            <a:r>
              <a:rPr lang="en-US" dirty="0" smtClean="0"/>
              <a:t>Continually learning, researching and growing</a:t>
            </a:r>
          </a:p>
          <a:p>
            <a:r>
              <a:rPr lang="en-US" dirty="0" smtClean="0"/>
              <a:t>Developing new skill sets</a:t>
            </a:r>
          </a:p>
          <a:p>
            <a:r>
              <a:rPr lang="en-US" dirty="0" smtClean="0"/>
              <a:t>Developing more autonomy in different areas</a:t>
            </a:r>
          </a:p>
          <a:p>
            <a:r>
              <a:rPr lang="en-US" dirty="0" smtClean="0"/>
              <a:t>Being asked to do more</a:t>
            </a:r>
          </a:p>
          <a:p>
            <a:endParaRPr lang="en-US" dirty="0" smtClean="0"/>
          </a:p>
          <a:p>
            <a:pPr>
              <a:buNone/>
            </a:pPr>
            <a:r>
              <a:rPr lang="en-US" dirty="0" smtClean="0"/>
              <a:t>All of the previous statements can be</a:t>
            </a:r>
          </a:p>
          <a:p>
            <a:pPr>
              <a:buNone/>
            </a:pPr>
            <a:r>
              <a:rPr lang="en-US" dirty="0" smtClean="0"/>
              <a:t>accomplished and done well because of ANA’s</a:t>
            </a:r>
          </a:p>
          <a:p>
            <a:pPr>
              <a:buNone/>
            </a:pPr>
            <a:r>
              <a:rPr lang="en-US" dirty="0" smtClean="0"/>
              <a:t>practice standards.</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The ANA was founded by Isabel Hampton Robb. </a:t>
            </a:r>
          </a:p>
          <a:p>
            <a:r>
              <a:rPr lang="en-US" dirty="0" smtClean="0"/>
              <a:t>The ANA advances the nursing profession by…</a:t>
            </a:r>
          </a:p>
          <a:p>
            <a:pPr lvl="1"/>
            <a:r>
              <a:rPr lang="en-US" dirty="0" smtClean="0"/>
              <a:t>Fostering high standards of nursing practice.</a:t>
            </a:r>
          </a:p>
          <a:p>
            <a:pPr lvl="1"/>
            <a:r>
              <a:rPr lang="en-US" dirty="0" smtClean="0"/>
              <a:t>Promoting the rights of nurses in the workplace.</a:t>
            </a:r>
          </a:p>
          <a:p>
            <a:pPr lvl="1"/>
            <a:r>
              <a:rPr lang="en-US" dirty="0" smtClean="0"/>
              <a:t>Projecting a positive and realistic view of nursing. </a:t>
            </a:r>
          </a:p>
          <a:p>
            <a:pPr lvl="1"/>
            <a:r>
              <a:rPr lang="en-US" dirty="0" smtClean="0"/>
              <a:t>Lobbying the Congress and regulatory agencies on health care issues affecting nurses and the public (ANA, 2012).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Elizabeth’s Practice Influence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working on a cardiac unit in the hospital, the ANA practice standards guide many things in her nursing practice.</a:t>
            </a:r>
          </a:p>
          <a:p>
            <a:r>
              <a:rPr lang="en-US" dirty="0" smtClean="0"/>
              <a:t>Most significant at this point as a new nurse is the education portion. </a:t>
            </a:r>
          </a:p>
          <a:p>
            <a:r>
              <a:rPr lang="en-US" dirty="0" smtClean="0"/>
              <a:t>The ANA recommends a Bachelor’s Degree in Nursing in this field. It also recommends certification. </a:t>
            </a:r>
          </a:p>
          <a:p>
            <a:r>
              <a:rPr lang="en-US" dirty="0" smtClean="0"/>
              <a:t>The hospital Elizabeth nurse works for requires ECG certification and ACLS completion along with a Bachelor’s Degree because of the ANA recommendations.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Elizabeth’s Practice Influence cont.</a:t>
            </a:r>
            <a:endParaRPr lang="en-US" dirty="0"/>
          </a:p>
        </p:txBody>
      </p:sp>
      <p:sp>
        <p:nvSpPr>
          <p:cNvPr id="3" name="Content Placeholder 2"/>
          <p:cNvSpPr>
            <a:spLocks noGrp="1"/>
          </p:cNvSpPr>
          <p:nvPr>
            <p:ph idx="1"/>
          </p:nvPr>
        </p:nvSpPr>
        <p:spPr/>
        <p:txBody>
          <a:bodyPr>
            <a:normAutofit lnSpcReduction="10000"/>
          </a:bodyPr>
          <a:lstStyle/>
          <a:p>
            <a:r>
              <a:rPr lang="en-US" dirty="0" smtClean="0"/>
              <a:t>Elizabeth is currently pursuing certifications and furthering her education to increase her knowledge and skills in cardiac health. </a:t>
            </a:r>
          </a:p>
          <a:p>
            <a:r>
              <a:rPr lang="en-US" dirty="0" smtClean="0"/>
              <a:t>She uses the nursing process, assessment, diagnosis, planning, and evaluation, which are considered standards of nursing through the ANA. </a:t>
            </a:r>
          </a:p>
          <a:p>
            <a:r>
              <a:rPr lang="en-US" dirty="0" smtClean="0"/>
              <a:t>Ethically Elizabeth is learning about her scope of practice and ethics standards through the ANA as well (Anderson, 2010, pp. 8-9).</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American Nurses Association?</a:t>
            </a:r>
            <a:endParaRPr lang="en-US" dirty="0"/>
          </a:p>
        </p:txBody>
      </p:sp>
      <p:sp>
        <p:nvSpPr>
          <p:cNvPr id="3" name="Content Placeholder 2"/>
          <p:cNvSpPr>
            <a:spLocks noGrp="1"/>
          </p:cNvSpPr>
          <p:nvPr>
            <p:ph idx="1"/>
          </p:nvPr>
        </p:nvSpPr>
        <p:spPr/>
        <p:txBody>
          <a:bodyPr>
            <a:normAutofit/>
          </a:bodyPr>
          <a:lstStyle/>
          <a:p>
            <a:r>
              <a:rPr lang="en-US" dirty="0" smtClean="0"/>
              <a:t>The American Nurses Association (ANA) is the only full-service professional organization representing the interests of the nation's 3.1 million registered nurses through its constituent and state nurses associations and its organizational affiliates (ANA, 2012).</a:t>
            </a:r>
          </a:p>
          <a:p>
            <a:r>
              <a:rPr lang="en-US" dirty="0" smtClean="0"/>
              <a:t>The ANA is a national organization open to all graduate nurses.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Brianna’s Practice Influence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t>In </a:t>
            </a:r>
            <a:r>
              <a:rPr lang="en-US" dirty="0" smtClean="0"/>
              <a:t>her current practice </a:t>
            </a:r>
            <a:r>
              <a:rPr lang="en-US" dirty="0"/>
              <a:t>area </a:t>
            </a:r>
            <a:r>
              <a:rPr lang="en-US" dirty="0" smtClean="0"/>
              <a:t>as a medical/surgical nurse, </a:t>
            </a:r>
            <a:r>
              <a:rPr lang="en-US" dirty="0"/>
              <a:t>ANA practice standards influence </a:t>
            </a:r>
            <a:r>
              <a:rPr lang="en-US" dirty="0" smtClean="0"/>
              <a:t>her </a:t>
            </a:r>
            <a:r>
              <a:rPr lang="en-US" dirty="0"/>
              <a:t>nursing practice </a:t>
            </a:r>
            <a:r>
              <a:rPr lang="en-US" dirty="0" smtClean="0"/>
              <a:t>by  providing a framework for the care she delivers. </a:t>
            </a:r>
          </a:p>
          <a:p>
            <a:r>
              <a:rPr lang="en-US" dirty="0" smtClean="0"/>
              <a:t>The ANA practice standards are benchmark criteria for the minimum level of nursing care. </a:t>
            </a:r>
          </a:p>
          <a:p>
            <a:r>
              <a:rPr lang="en-US" dirty="0" smtClean="0"/>
              <a:t>Through best evidence research the ANA has developed positions on each practice standard statement. </a:t>
            </a:r>
          </a:p>
          <a:p>
            <a:r>
              <a:rPr lang="en-US" dirty="0" smtClean="0"/>
              <a:t>By reading and reflecting on each practice standard competency she can organize her nursing care to both be safe and effective. </a:t>
            </a:r>
          </a:p>
          <a:p>
            <a:pPr lvl="1"/>
            <a:endParaRPr lang="en-US" dirty="0" smtClean="0"/>
          </a:p>
        </p:txBody>
      </p:sp>
    </p:spTree>
    <p:extLst>
      <p:ext uri="{BB962C8B-B14F-4D97-AF65-F5344CB8AC3E}">
        <p14:creationId xmlns="" xmlns:p14="http://schemas.microsoft.com/office/powerpoint/2010/main" val="1301102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Charles’s Practice Influence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Michigan Public health code for nursing is very general in his opinion. The paragraph about using our knowledge to help the “individuals who are experiencing changes in the normal health processes ……..” This </a:t>
            </a:r>
            <a:r>
              <a:rPr lang="en-US" smtClean="0"/>
              <a:t>to him </a:t>
            </a:r>
            <a:r>
              <a:rPr lang="en-US" dirty="0" smtClean="0"/>
              <a:t>is just common sense being in the field </a:t>
            </a:r>
            <a:r>
              <a:rPr lang="en-US" smtClean="0"/>
              <a:t>that he </a:t>
            </a:r>
            <a:r>
              <a:rPr lang="en-US" dirty="0" smtClean="0"/>
              <a:t>chose. </a:t>
            </a:r>
          </a:p>
          <a:p>
            <a:r>
              <a:rPr lang="en-US" dirty="0" smtClean="0"/>
              <a:t>He has personally taken a step farther by finding ways to further educate himself to help people in safer ways.  </a:t>
            </a:r>
          </a:p>
          <a:p>
            <a:r>
              <a:rPr lang="en-US" dirty="0" smtClean="0"/>
              <a:t>His goal is to expand his practice to many areas of nursing.  </a:t>
            </a:r>
          </a:p>
          <a:p>
            <a:r>
              <a:rPr lang="en-US" dirty="0" smtClean="0"/>
              <a:t>In another paragraph within the Michigan code, he does have to say that the responsibility of LPN’s and Na’s is a constant reminder that they also work under his license. Which makes him accountable that they do their job in the end.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Katie’s Practice Influence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Katie’s current practice area of medical/surgical nursing, ANA practice standards influence her nursing practice by staffing and documentation principles. </a:t>
            </a:r>
          </a:p>
          <a:p>
            <a:r>
              <a:rPr lang="en-US" dirty="0" smtClean="0"/>
              <a:t>The 2012 ANA Principles for Nurse Staffing identify the major elements needed to achieve optimal staffing, which enhances the delivery of safe, quality care (ANA, 2012).</a:t>
            </a:r>
          </a:p>
          <a:p>
            <a:r>
              <a:rPr lang="en-US" dirty="0" smtClean="0"/>
              <a:t>Clear, accurate, and accessible documentation is an essential element of safe, quality, evidence-based nursing practice. The RN and the APRN are responsible and accountable for the nursing documentation that is used throughout her organization (ANA, 2012).</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American Nurses Association [ANA].  (2012). Official ANA 	Position Statements. Retrieved from 	http://nursingworld.org/positionstatements</a:t>
            </a:r>
          </a:p>
          <a:p>
            <a:r>
              <a:rPr lang="en-US" dirty="0" smtClean="0"/>
              <a:t>American Nurses Association [ANA].  (2012).  Statement of 	Purpose.  Retrieved from 	http://nursingworld.org/FunctionalMenuCategories/ 	</a:t>
            </a:r>
            <a:r>
              <a:rPr lang="en-US" dirty="0" err="1" smtClean="0"/>
              <a:t>AboutANA</a:t>
            </a:r>
            <a:r>
              <a:rPr lang="en-US" dirty="0" smtClean="0"/>
              <a:t>/ANAsStatementofPurpose.html</a:t>
            </a:r>
          </a:p>
          <a:p>
            <a:r>
              <a:rPr lang="en-US" dirty="0" smtClean="0"/>
              <a:t>American Nurses Association [ANA]. (2012). </a:t>
            </a:r>
            <a:r>
              <a:rPr lang="en-US" i="1" dirty="0" smtClean="0"/>
              <a:t>What is nursing? 	</a:t>
            </a:r>
            <a:r>
              <a:rPr lang="en-US" dirty="0" smtClean="0"/>
              <a:t>Retrieved from: 	http://www.nursingworld.org/EspeciallyForYou/What-is-	Nursing</a:t>
            </a:r>
          </a:p>
          <a:p>
            <a:r>
              <a:rPr lang="en-US" dirty="0" smtClean="0"/>
              <a:t> American Nurses Association [ANA].  (2010).  </a:t>
            </a:r>
            <a:r>
              <a:rPr lang="en-US" i="1" dirty="0" smtClean="0"/>
              <a:t>Nursing: Scope and 	standards of practice </a:t>
            </a:r>
            <a:r>
              <a:rPr lang="en-US" dirty="0" smtClean="0"/>
              <a:t>(2</a:t>
            </a:r>
            <a:r>
              <a:rPr lang="en-US" baseline="30000" dirty="0" smtClean="0"/>
              <a:t>nd</a:t>
            </a:r>
            <a:r>
              <a:rPr lang="en-US" dirty="0" smtClean="0"/>
              <a:t> </a:t>
            </a:r>
            <a:r>
              <a:rPr lang="en-US" dirty="0" err="1" smtClean="0"/>
              <a:t>ed</a:t>
            </a:r>
            <a:r>
              <a:rPr lang="en-US" dirty="0" smtClean="0"/>
              <a:t>).</a:t>
            </a:r>
            <a:r>
              <a:rPr lang="en-US" i="1" dirty="0" smtClean="0"/>
              <a:t> </a:t>
            </a:r>
            <a:r>
              <a:rPr lang="en-US" dirty="0" smtClean="0"/>
              <a:t>Silver Spring, MD: Author</a:t>
            </a:r>
          </a:p>
          <a:p>
            <a:r>
              <a:rPr lang="en-US" dirty="0" smtClean="0"/>
              <a:t>American Nurses Association. (2012). ANA History. In </a:t>
            </a:r>
            <a:r>
              <a:rPr lang="en-US" i="1" dirty="0" smtClean="0"/>
              <a:t>Nursing World</a:t>
            </a:r>
            <a:r>
              <a:rPr lang="en-US" dirty="0" smtClean="0"/>
              <a:t>. 	Retrieved November 28, 2012, from 	http://nursingworld.org/FunctionalMenuCategories/AboutA	NA/History</a:t>
            </a:r>
          </a:p>
          <a:p>
            <a:endParaRPr lang="en-US" dirty="0" smtClean="0"/>
          </a:p>
          <a:p>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Anderson, T. (2010). Cardiovascular nursing: scope and 	standards of practice (2008). </a:t>
            </a:r>
            <a:r>
              <a:rPr lang="en-US" i="1" dirty="0" smtClean="0"/>
              <a:t>Nebraska Nurse</a:t>
            </a:r>
            <a:r>
              <a:rPr lang="en-US" dirty="0" smtClean="0"/>
              <a:t>, </a:t>
            </a:r>
            <a:r>
              <a:rPr lang="en-US" i="1" dirty="0" smtClean="0"/>
              <a:t>43</a:t>
            </a:r>
            <a:r>
              <a:rPr lang="en-US" dirty="0" smtClean="0"/>
              <a:t>(2), 8-9. </a:t>
            </a:r>
          </a:p>
          <a:p>
            <a:pPr lvl="0"/>
            <a:r>
              <a:rPr lang="en-US" dirty="0"/>
              <a:t>Chitty, K.K., &amp; Black, B.P.  (2011). </a:t>
            </a:r>
            <a:r>
              <a:rPr lang="en-US" i="1" dirty="0"/>
              <a:t>Professional nursing: </a:t>
            </a:r>
            <a:r>
              <a:rPr lang="en-US" i="1" dirty="0" smtClean="0"/>
              <a:t>	Concepts </a:t>
            </a:r>
            <a:r>
              <a:rPr lang="en-US" i="1" dirty="0"/>
              <a:t>and </a:t>
            </a:r>
            <a:r>
              <a:rPr lang="en-US" i="1" dirty="0" smtClean="0"/>
              <a:t>challenges</a:t>
            </a:r>
            <a:r>
              <a:rPr lang="en-US" dirty="0" smtClean="0"/>
              <a:t> </a:t>
            </a:r>
            <a:r>
              <a:rPr lang="en-US" dirty="0"/>
              <a:t>(6</a:t>
            </a:r>
            <a:r>
              <a:rPr lang="en-US" baseline="30000" dirty="0"/>
              <a:t>th</a:t>
            </a:r>
            <a:r>
              <a:rPr lang="en-US" dirty="0"/>
              <a:t> ed.</a:t>
            </a:r>
            <a:r>
              <a:rPr lang="en-US" i="1" dirty="0"/>
              <a:t>)</a:t>
            </a:r>
            <a:r>
              <a:rPr lang="en-US" dirty="0"/>
              <a:t> Maryland </a:t>
            </a:r>
            <a:r>
              <a:rPr lang="en-US" dirty="0" smtClean="0"/>
              <a:t>Heights</a:t>
            </a:r>
            <a:r>
              <a:rPr lang="en-US" dirty="0"/>
              <a:t>, MO: </a:t>
            </a:r>
            <a:r>
              <a:rPr lang="en-US" dirty="0" smtClean="0"/>
              <a:t>	Saunders </a:t>
            </a:r>
          </a:p>
          <a:p>
            <a:r>
              <a:rPr lang="en-US" dirty="0" err="1" smtClean="0"/>
              <a:t>Egenes</a:t>
            </a:r>
            <a:r>
              <a:rPr lang="en-US" dirty="0" smtClean="0"/>
              <a:t>, K. (</a:t>
            </a:r>
            <a:r>
              <a:rPr lang="en-US" dirty="0" err="1" smtClean="0"/>
              <a:t>n.d</a:t>
            </a:r>
            <a:r>
              <a:rPr lang="en-US" dirty="0" smtClean="0"/>
              <a:t>.). </a:t>
            </a:r>
            <a:r>
              <a:rPr lang="en-US" i="1" dirty="0" smtClean="0"/>
              <a:t>History of Nursing</a:t>
            </a:r>
            <a:r>
              <a:rPr lang="en-US" dirty="0" smtClean="0"/>
              <a:t> (p. 13). </a:t>
            </a:r>
            <a:r>
              <a:rPr lang="en-US" dirty="0" err="1" smtClean="0"/>
              <a:t>N.p</a:t>
            </a:r>
            <a:r>
              <a:rPr lang="en-US" dirty="0" smtClean="0"/>
              <a:t>.: Jones and 	Bartlett. Retrieved November 28, 2012, from 	http://www.jblearning.com/samples/0763752258/52	258_ch01_roux.pdf</a:t>
            </a:r>
          </a:p>
          <a:p>
            <a:r>
              <a:rPr lang="en-US" dirty="0" smtClean="0"/>
              <a:t>Michigan Legislative Website. (2009). Public Health code Act </a:t>
            </a:r>
            <a:r>
              <a:rPr lang="en-US" smtClean="0"/>
              <a:t>368 	of </a:t>
            </a:r>
            <a:r>
              <a:rPr lang="en-US" dirty="0" smtClean="0"/>
              <a:t>1978. Retrieved November 28, 2012, from 	http://www.legislature.mi.gov/%28S%28tevzkamzgka	mzwydxa3tt555%29%29/</a:t>
            </a:r>
            <a:r>
              <a:rPr lang="en-US" dirty="0" err="1" smtClean="0"/>
              <a:t>mileg.aspx?p</a:t>
            </a:r>
            <a:r>
              <a:rPr lang="en-US" dirty="0" smtClean="0"/>
              <a:t>	age=</a:t>
            </a:r>
            <a:r>
              <a:rPr lang="en-US" dirty="0" err="1" smtClean="0"/>
              <a:t>getObject&amp;objectName</a:t>
            </a:r>
            <a:r>
              <a:rPr lang="en-US" dirty="0" smtClean="0"/>
              <a:t>=mcl-333-17201</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ANA cont.</a:t>
            </a:r>
            <a:endParaRPr lang="en-US" dirty="0"/>
          </a:p>
        </p:txBody>
      </p:sp>
      <p:sp>
        <p:nvSpPr>
          <p:cNvPr id="3" name="Content Placeholder 2"/>
          <p:cNvSpPr>
            <a:spLocks noGrp="1"/>
          </p:cNvSpPr>
          <p:nvPr>
            <p:ph idx="1"/>
          </p:nvPr>
        </p:nvSpPr>
        <p:spPr/>
        <p:txBody>
          <a:bodyPr/>
          <a:lstStyle/>
          <a:p>
            <a:r>
              <a:rPr lang="en-US" dirty="0" smtClean="0"/>
              <a:t>The ANA is an example of a broad-purpose association.</a:t>
            </a:r>
          </a:p>
          <a:p>
            <a:pPr lvl="1"/>
            <a:r>
              <a:rPr lang="en-US" dirty="0" smtClean="0"/>
              <a:t>Individual nurses who belong to the ANA typically become members of their state’s constituent member association (Chitty &amp; Black, 2012).</a:t>
            </a:r>
          </a:p>
          <a:p>
            <a:r>
              <a:rPr lang="en-US" dirty="0" smtClean="0"/>
              <a:t>The ANA’s </a:t>
            </a:r>
            <a:r>
              <a:rPr lang="en-US" smtClean="0"/>
              <a:t>main focuses </a:t>
            </a:r>
            <a:r>
              <a:rPr lang="en-US" dirty="0" smtClean="0"/>
              <a:t>are standards of care, code of ethics, continuing education, and collective action around workplace issues (Chitty &amp; Black, 2011).</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created the ANA?</a:t>
            </a:r>
            <a:endParaRPr lang="en-US" dirty="0"/>
          </a:p>
        </p:txBody>
      </p:sp>
      <p:sp>
        <p:nvSpPr>
          <p:cNvPr id="3" name="Content Placeholder 2"/>
          <p:cNvSpPr>
            <a:spLocks noGrp="1"/>
          </p:cNvSpPr>
          <p:nvPr>
            <p:ph idx="1"/>
          </p:nvPr>
        </p:nvSpPr>
        <p:spPr/>
        <p:txBody>
          <a:bodyPr>
            <a:normAutofit/>
          </a:bodyPr>
          <a:lstStyle/>
          <a:p>
            <a:r>
              <a:rPr lang="en-US" dirty="0" smtClean="0"/>
              <a:t>In 1893 at the Chicago Worlds Fair there were conferences and conventions held at the expo. </a:t>
            </a:r>
          </a:p>
          <a:p>
            <a:r>
              <a:rPr lang="en-US" dirty="0" smtClean="0"/>
              <a:t>One of the conferences included nursing topics. </a:t>
            </a:r>
          </a:p>
          <a:p>
            <a:r>
              <a:rPr lang="en-US" dirty="0" smtClean="0"/>
              <a:t>Ultimately what came out of that conference, chaired by Isabel Hampton Robb was to find a way to create a separation  between educated nurses and the uneducated.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created the ANA cont.</a:t>
            </a:r>
            <a:endParaRPr lang="en-US" dirty="0"/>
          </a:p>
        </p:txBody>
      </p:sp>
      <p:sp>
        <p:nvSpPr>
          <p:cNvPr id="3" name="Content Placeholder 2"/>
          <p:cNvSpPr>
            <a:spLocks noGrp="1"/>
          </p:cNvSpPr>
          <p:nvPr>
            <p:ph idx="1"/>
          </p:nvPr>
        </p:nvSpPr>
        <p:spPr/>
        <p:txBody>
          <a:bodyPr/>
          <a:lstStyle/>
          <a:p>
            <a:r>
              <a:rPr lang="en-US" dirty="0" smtClean="0"/>
              <a:t>After the 1893 World Fair conference there was talk among nurses to form a professional association and unite other nurses and set a goal towards licensure. </a:t>
            </a:r>
          </a:p>
          <a:p>
            <a:r>
              <a:rPr lang="en-US" dirty="0" smtClean="0"/>
              <a:t>That first step towards an association began with the Nurses Associated Alumnae of the United States and Canada.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created the ANA cont.</a:t>
            </a:r>
            <a:endParaRPr lang="en-US" dirty="0"/>
          </a:p>
        </p:txBody>
      </p:sp>
      <p:sp>
        <p:nvSpPr>
          <p:cNvPr id="3" name="Content Placeholder 2"/>
          <p:cNvSpPr>
            <a:spLocks noGrp="1"/>
          </p:cNvSpPr>
          <p:nvPr>
            <p:ph idx="1"/>
          </p:nvPr>
        </p:nvSpPr>
        <p:spPr/>
        <p:txBody>
          <a:bodyPr/>
          <a:lstStyle/>
          <a:p>
            <a:r>
              <a:rPr lang="en-US" dirty="0" smtClean="0"/>
              <a:t>There was a split from the organization in 1911 by the Canadians who ended up forming their own association. </a:t>
            </a:r>
          </a:p>
          <a:p>
            <a:r>
              <a:rPr lang="en-US" dirty="0" smtClean="0"/>
              <a:t>It was at this time that the association changed its name to the American Nurses Association.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created the ANA cont.</a:t>
            </a:r>
            <a:endParaRPr lang="en-US" dirty="0"/>
          </a:p>
        </p:txBody>
      </p:sp>
      <p:sp>
        <p:nvSpPr>
          <p:cNvPr id="3" name="Content Placeholder 2"/>
          <p:cNvSpPr>
            <a:spLocks noGrp="1"/>
          </p:cNvSpPr>
          <p:nvPr>
            <p:ph idx="1"/>
          </p:nvPr>
        </p:nvSpPr>
        <p:spPr/>
        <p:txBody>
          <a:bodyPr/>
          <a:lstStyle/>
          <a:p>
            <a:r>
              <a:rPr lang="en-US" dirty="0" smtClean="0"/>
              <a:t>Isabel Hampton Robb, 1883 graduate of Bellevue Hospital’s nursing school, was a brilliant leader. </a:t>
            </a:r>
          </a:p>
          <a:p>
            <a:r>
              <a:rPr lang="en-US" dirty="0" smtClean="0"/>
              <a:t>She helped organize and became the first president in 1897 of the American Nurses Association.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 </a:t>
            </a:r>
            <a:endParaRPr lang="en-US" dirty="0"/>
          </a:p>
        </p:txBody>
      </p:sp>
      <p:sp>
        <p:nvSpPr>
          <p:cNvPr id="3" name="Content Placeholder 2"/>
          <p:cNvSpPr>
            <a:spLocks noGrp="1"/>
          </p:cNvSpPr>
          <p:nvPr>
            <p:ph idx="1"/>
          </p:nvPr>
        </p:nvSpPr>
        <p:spPr/>
        <p:txBody>
          <a:bodyPr>
            <a:normAutofit/>
          </a:bodyPr>
          <a:lstStyle/>
          <a:p>
            <a:r>
              <a:rPr lang="en-US" dirty="0" smtClean="0"/>
              <a:t>The ANA is a organization dedicated to advancing the nursing profession. The organization works to promote their values and beliefs by:</a:t>
            </a:r>
          </a:p>
          <a:p>
            <a:pPr lvl="1"/>
            <a:r>
              <a:rPr lang="en-US" dirty="0" smtClean="0"/>
              <a:t>Lobbying congress on behalf of nurses.</a:t>
            </a:r>
          </a:p>
          <a:p>
            <a:pPr lvl="1"/>
            <a:r>
              <a:rPr lang="en-US" dirty="0" smtClean="0"/>
              <a:t>Promoting economic and general welfare of nurses.</a:t>
            </a:r>
          </a:p>
          <a:p>
            <a:pPr lvl="1"/>
            <a:r>
              <a:rPr lang="en-US" dirty="0" smtClean="0"/>
              <a:t>Maintaining high standards in nursing. 	</a:t>
            </a:r>
            <a:r>
              <a:rPr lang="en-US" dirty="0"/>
              <a:t>	</a:t>
            </a:r>
          </a:p>
        </p:txBody>
      </p:sp>
    </p:spTree>
    <p:extLst>
      <p:ext uri="{BB962C8B-B14F-4D97-AF65-F5344CB8AC3E}">
        <p14:creationId xmlns="" xmlns:p14="http://schemas.microsoft.com/office/powerpoint/2010/main" val="3782743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 cont. </a:t>
            </a:r>
            <a:endParaRPr lang="en-US" dirty="0"/>
          </a:p>
        </p:txBody>
      </p:sp>
      <p:sp>
        <p:nvSpPr>
          <p:cNvPr id="3" name="Content Placeholder 2"/>
          <p:cNvSpPr>
            <a:spLocks noGrp="1"/>
          </p:cNvSpPr>
          <p:nvPr>
            <p:ph idx="1"/>
          </p:nvPr>
        </p:nvSpPr>
        <p:spPr/>
        <p:txBody>
          <a:bodyPr/>
          <a:lstStyle/>
          <a:p>
            <a:r>
              <a:rPr lang="en-US" dirty="0" smtClean="0"/>
              <a:t>The ANA acts as the “voice” of the nursing profession by lobbying at both state and national levels to:</a:t>
            </a:r>
          </a:p>
          <a:p>
            <a:pPr lvl="1"/>
            <a:r>
              <a:rPr lang="en-US" dirty="0" smtClean="0"/>
              <a:t>Promote legislature affecting health care reform. </a:t>
            </a:r>
          </a:p>
          <a:p>
            <a:pPr lvl="1"/>
            <a:r>
              <a:rPr lang="en-US" dirty="0" smtClean="0"/>
              <a:t>Expand the role of the RN and the advanced practice nurse.</a:t>
            </a:r>
          </a:p>
          <a:p>
            <a:pPr lvl="1"/>
            <a:r>
              <a:rPr lang="en-US" dirty="0" smtClean="0"/>
              <a:t>Obtain funding to promote nursing education. </a:t>
            </a:r>
          </a:p>
          <a:p>
            <a:pPr lvl="1"/>
            <a:r>
              <a:rPr lang="en-US" dirty="0" smtClean="0"/>
              <a:t>Implement changes that improve the health care environment.</a:t>
            </a:r>
          </a:p>
        </p:txBody>
      </p:sp>
    </p:spTree>
    <p:extLst>
      <p:ext uri="{BB962C8B-B14F-4D97-AF65-F5344CB8AC3E}">
        <p14:creationId xmlns="" xmlns:p14="http://schemas.microsoft.com/office/powerpoint/2010/main" val="16984593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TotalTime>
  <Words>1364</Words>
  <Application>Microsoft Office PowerPoint</Application>
  <PresentationFormat>On-screen Show (4:3)</PresentationFormat>
  <Paragraphs>115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The American Nurses Association (ANA)</vt:lpstr>
      <vt:lpstr>What is the American Nurses Association?</vt:lpstr>
      <vt:lpstr>What is the ANA cont.</vt:lpstr>
      <vt:lpstr>Who created the ANA?</vt:lpstr>
      <vt:lpstr>Who created the ANA cont.</vt:lpstr>
      <vt:lpstr>Who created the ANA cont.</vt:lpstr>
      <vt:lpstr>Who created the ANA cont.</vt:lpstr>
      <vt:lpstr>Values and Beliefs </vt:lpstr>
      <vt:lpstr>Values and Beliefs cont. </vt:lpstr>
      <vt:lpstr>Values and Beliefs cont. </vt:lpstr>
      <vt:lpstr>Values and Beliefs cont. </vt:lpstr>
      <vt:lpstr>Values and Beliefs cont. </vt:lpstr>
      <vt:lpstr>ANA’s Definition of Nursing</vt:lpstr>
      <vt:lpstr>What does this mean?</vt:lpstr>
      <vt:lpstr>What are Nurses responsible for? </vt:lpstr>
      <vt:lpstr>Nurses are…</vt:lpstr>
      <vt:lpstr>Summary</vt:lpstr>
      <vt:lpstr>Elizabeth’s Practice Influence</vt:lpstr>
      <vt:lpstr>Elizabeth’s Practice Influence cont.</vt:lpstr>
      <vt:lpstr>Brianna’s Practice Influence </vt:lpstr>
      <vt:lpstr>Charles’s Practice Influence</vt:lpstr>
      <vt:lpstr>Katie’s Practice Influence</vt:lpstr>
      <vt:lpstr>References</vt:lpstr>
      <vt:lpstr>References Cont.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Nurses Association (ANA)</dc:title>
  <dc:creator>Belfer</dc:creator>
  <cp:lastModifiedBy>Dad</cp:lastModifiedBy>
  <cp:revision>13</cp:revision>
  <dcterms:created xsi:type="dcterms:W3CDTF">2012-12-01T16:38:20Z</dcterms:created>
  <dcterms:modified xsi:type="dcterms:W3CDTF">2012-12-03T00:31:40Z</dcterms:modified>
</cp:coreProperties>
</file>